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753600" cy="7315200"/>
  <p:notesSz cx="6858000" cy="9144000"/>
  <p:embeddedFontLst>
    <p:embeddedFont>
      <p:font typeface="Shrikhand" charset="1" panose="02000000000000000000"/>
      <p:regular r:id="rId17"/>
    </p:embeddedFont>
    <p:embeddedFont>
      <p:font typeface="Arial" charset="1" panose="020B0502020202020204"/>
      <p:regular r:id="rId1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5.xml" Type="http://schemas.openxmlformats.org/officeDocument/2006/relationships/slide"/><Relationship Id="rId11" Target="slides/slide6.xml" Type="http://schemas.openxmlformats.org/officeDocument/2006/relationships/slide"/><Relationship Id="rId12" Target="slides/slide7.xml" Type="http://schemas.openxmlformats.org/officeDocument/2006/relationships/slide"/><Relationship Id="rId13" Target="slides/slide8.xml" Type="http://schemas.openxmlformats.org/officeDocument/2006/relationships/slide"/><Relationship Id="rId14" Target="slides/slide9.xml" Type="http://schemas.openxmlformats.org/officeDocument/2006/relationships/slide"/><Relationship Id="rId15" Target="slides/slide10.xml" Type="http://schemas.openxmlformats.org/officeDocument/2006/relationships/slide"/><Relationship Id="rId16" Target="slides/slide11.xml" Type="http://schemas.openxmlformats.org/officeDocument/2006/relationships/slide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slides/slide4.xml" Type="http://schemas.openxmlformats.org/officeDocument/2006/relationships/slide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pn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Relationship Id="rId7" Target="../media/image6.png" Type="http://schemas.openxmlformats.org/officeDocument/2006/relationships/image"/><Relationship Id="rId8" Target="../media/image7.png" Type="http://schemas.openxmlformats.org/officeDocument/2006/relationships/image"/></Relationships>
</file>

<file path=ppt/slides/_rels/slide10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34.png" Type="http://schemas.openxmlformats.org/officeDocument/2006/relationships/image"/><Relationship Id="rId11" Target="../media/image35.svg" Type="http://schemas.openxmlformats.org/officeDocument/2006/relationships/image"/><Relationship Id="rId12" Target="../media/image36.png" Type="http://schemas.openxmlformats.org/officeDocument/2006/relationships/image"/><Relationship Id="rId13" Target="../media/image37.png" Type="http://schemas.openxmlformats.org/officeDocument/2006/relationships/image"/><Relationship Id="rId14" Target="../media/image38.png" Type="http://schemas.openxmlformats.org/officeDocument/2006/relationships/image"/><Relationship Id="rId15" Target="../media/image39.svg" Type="http://schemas.openxmlformats.org/officeDocument/2006/relationships/image"/><Relationship Id="rId16" Target="../media/image40.png" Type="http://schemas.openxmlformats.org/officeDocument/2006/relationships/image"/><Relationship Id="rId17" Target="../media/image41.svg" Type="http://schemas.openxmlformats.org/officeDocument/2006/relationships/image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28.jpeg" Type="http://schemas.openxmlformats.org/officeDocument/2006/relationships/image"/><Relationship Id="rId5" Target="../media/image29.jpeg" Type="http://schemas.openxmlformats.org/officeDocument/2006/relationships/image"/><Relationship Id="rId6" Target="../media/image30.jpeg" Type="http://schemas.openxmlformats.org/officeDocument/2006/relationships/image"/><Relationship Id="rId7" Target="../media/image31.jpeg" Type="http://schemas.openxmlformats.org/officeDocument/2006/relationships/image"/><Relationship Id="rId8" Target="../media/image32.png" Type="http://schemas.openxmlformats.org/officeDocument/2006/relationships/image"/><Relationship Id="rId9" Target="../media/image33.svg" Type="http://schemas.openxmlformats.org/officeDocument/2006/relationships/image"/></Relationships>
</file>

<file path=ppt/slides/_rels/slide1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42.png" Type="http://schemas.openxmlformats.org/officeDocument/2006/relationships/image"/><Relationship Id="rId5" Target="../media/image43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8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9.png" Type="http://schemas.openxmlformats.org/officeDocument/2006/relationships/image"/><Relationship Id="rId5" Target="../media/image10.svg" Type="http://schemas.openxmlformats.org/officeDocument/2006/relationships/image"/><Relationship Id="rId6" Target="../media/image11.png" Type="http://schemas.openxmlformats.org/officeDocument/2006/relationships/image"/></Relationships>
</file>

<file path=ppt/slides/_rels/slide4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5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13.png" Type="http://schemas.openxmlformats.org/officeDocument/2006/relationships/image"/></Relationships>
</file>

<file path=ppt/slides/_rels/slide6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14.png" Type="http://schemas.openxmlformats.org/officeDocument/2006/relationships/image"/></Relationships>
</file>

<file path=ppt/slides/_rels/slide7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21.png" Type="http://schemas.openxmlformats.org/officeDocument/2006/relationships/image"/><Relationship Id="rId11" Target="../media/image22.svg" Type="http://schemas.openxmlformats.org/officeDocument/2006/relationships/image"/><Relationship Id="rId12" Target="../media/image23.png" Type="http://schemas.openxmlformats.org/officeDocument/2006/relationships/image"/><Relationship Id="rId13" Target="../media/image24.svg" Type="http://schemas.openxmlformats.org/officeDocument/2006/relationships/image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15.png" Type="http://schemas.openxmlformats.org/officeDocument/2006/relationships/image"/><Relationship Id="rId5" Target="../media/image16.sv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19.png" Type="http://schemas.openxmlformats.org/officeDocument/2006/relationships/image"/><Relationship Id="rId9" Target="../media/image20.svg" Type="http://schemas.openxmlformats.org/officeDocument/2006/relationships/image"/></Relationships>
</file>

<file path=ppt/slides/_rels/slide8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10" Target="../media/image15.png" Type="http://schemas.openxmlformats.org/officeDocument/2006/relationships/image"/><Relationship Id="rId11" Target="../media/image16.svg" Type="http://schemas.openxmlformats.org/officeDocument/2006/relationships/image"/><Relationship Id="rId2" Target="../media/image1.jpeg" Type="http://schemas.openxmlformats.org/officeDocument/2006/relationships/image"/><Relationship Id="rId3" Target="../media/image19.png" Type="http://schemas.openxmlformats.org/officeDocument/2006/relationships/image"/><Relationship Id="rId4" Target="../media/image20.svg" Type="http://schemas.openxmlformats.org/officeDocument/2006/relationships/image"/><Relationship Id="rId5" Target="../media/image6.png" Type="http://schemas.openxmlformats.org/officeDocument/2006/relationships/image"/><Relationship Id="rId6" Target="../media/image17.png" Type="http://schemas.openxmlformats.org/officeDocument/2006/relationships/image"/><Relationship Id="rId7" Target="../media/image18.svg" Type="http://schemas.openxmlformats.org/officeDocument/2006/relationships/image"/><Relationship Id="rId8" Target="../media/image25.png" Type="http://schemas.openxmlformats.org/officeDocument/2006/relationships/image"/><Relationship Id="rId9" Target="../media/image26.svg" Type="http://schemas.openxmlformats.org/officeDocument/2006/relationships/image"/></Relationships>
</file>

<file path=ppt/slides/_rels/slide9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6.png" Type="http://schemas.openxmlformats.org/officeDocument/2006/relationships/image"/><Relationship Id="rId4" Target="../media/image27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605065" y="53983"/>
            <a:ext cx="2543471" cy="1580709"/>
          </a:xfrm>
          <a:custGeom>
            <a:avLst/>
            <a:gdLst/>
            <a:ahLst/>
            <a:cxnLst/>
            <a:rect r="r" b="b" t="t" l="l"/>
            <a:pathLst>
              <a:path h="1580709" w="2543471">
                <a:moveTo>
                  <a:pt x="0" y="0"/>
                </a:moveTo>
                <a:lnTo>
                  <a:pt x="2543470" y="0"/>
                </a:lnTo>
                <a:lnTo>
                  <a:pt x="2543470" y="1580709"/>
                </a:lnTo>
                <a:lnTo>
                  <a:pt x="0" y="158070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-5699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1692521" y="3657600"/>
            <a:ext cx="6746220" cy="3675180"/>
          </a:xfrm>
          <a:custGeom>
            <a:avLst/>
            <a:gdLst/>
            <a:ahLst/>
            <a:cxnLst/>
            <a:rect r="r" b="b" t="t" l="l"/>
            <a:pathLst>
              <a:path h="3675180" w="6746220">
                <a:moveTo>
                  <a:pt x="0" y="0"/>
                </a:moveTo>
                <a:lnTo>
                  <a:pt x="6746221" y="0"/>
                </a:lnTo>
                <a:lnTo>
                  <a:pt x="6746221" y="3675180"/>
                </a:lnTo>
                <a:lnTo>
                  <a:pt x="0" y="367518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605994" y="6618476"/>
            <a:ext cx="1366275" cy="688326"/>
          </a:xfrm>
          <a:custGeom>
            <a:avLst/>
            <a:gdLst/>
            <a:ahLst/>
            <a:cxnLst/>
            <a:rect r="r" b="b" t="t" l="l"/>
            <a:pathLst>
              <a:path h="688326" w="1366275">
                <a:moveTo>
                  <a:pt x="0" y="0"/>
                </a:moveTo>
                <a:lnTo>
                  <a:pt x="1366275" y="0"/>
                </a:lnTo>
                <a:lnTo>
                  <a:pt x="1366275" y="688327"/>
                </a:lnTo>
                <a:lnTo>
                  <a:pt x="0" y="68832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9022080" y="6618476"/>
            <a:ext cx="664778" cy="696724"/>
          </a:xfrm>
          <a:custGeom>
            <a:avLst/>
            <a:gdLst/>
            <a:ahLst/>
            <a:cxnLst/>
            <a:rect r="r" b="b" t="t" l="l"/>
            <a:pathLst>
              <a:path h="696724" w="664778">
                <a:moveTo>
                  <a:pt x="0" y="0"/>
                </a:moveTo>
                <a:lnTo>
                  <a:pt x="664778" y="0"/>
                </a:lnTo>
                <a:lnTo>
                  <a:pt x="664778" y="696724"/>
                </a:lnTo>
                <a:lnTo>
                  <a:pt x="0" y="696724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0" y="1200380"/>
            <a:ext cx="9753600" cy="3527373"/>
            <a:chOff x="0" y="0"/>
            <a:chExt cx="13004800" cy="4703164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3598472" y="0"/>
              <a:ext cx="9406328" cy="4703164"/>
            </a:xfrm>
            <a:custGeom>
              <a:avLst/>
              <a:gdLst/>
              <a:ahLst/>
              <a:cxnLst/>
              <a:rect r="r" b="b" t="t" l="l"/>
              <a:pathLst>
                <a:path h="4703164" w="9406328">
                  <a:moveTo>
                    <a:pt x="0" y="0"/>
                  </a:moveTo>
                  <a:lnTo>
                    <a:pt x="9406328" y="0"/>
                  </a:lnTo>
                  <a:lnTo>
                    <a:pt x="9406328" y="4703164"/>
                  </a:lnTo>
                  <a:lnTo>
                    <a:pt x="0" y="47031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/>
              <a:stretch>
                <a:fillRect l="0" t="0" r="0" b="0"/>
              </a:stretch>
            </a:blipFill>
          </p:spPr>
        </p:sp>
        <p:sp>
          <p:nvSpPr>
            <p:cNvPr name="Freeform 9" id="9"/>
            <p:cNvSpPr/>
            <p:nvPr/>
          </p:nvSpPr>
          <p:spPr>
            <a:xfrm flipH="false" flipV="false" rot="0">
              <a:off x="0" y="0"/>
              <a:ext cx="3598472" cy="4204894"/>
            </a:xfrm>
            <a:custGeom>
              <a:avLst/>
              <a:gdLst/>
              <a:ahLst/>
              <a:cxnLst/>
              <a:rect r="r" b="b" t="t" l="l"/>
              <a:pathLst>
                <a:path h="4204894" w="3598472">
                  <a:moveTo>
                    <a:pt x="0" y="0"/>
                  </a:moveTo>
                  <a:lnTo>
                    <a:pt x="3598472" y="0"/>
                  </a:lnTo>
                  <a:lnTo>
                    <a:pt x="3598472" y="4204894"/>
                  </a:lnTo>
                  <a:lnTo>
                    <a:pt x="0" y="420489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/>
              <a:stretch>
                <a:fillRect l="0" t="0" r="-116018" b="0"/>
              </a:stretch>
            </a:blipFill>
          </p:spPr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54284"/>
            <a:ext cx="2708944" cy="1354472"/>
          </a:xfrm>
          <a:custGeom>
            <a:avLst/>
            <a:gdLst/>
            <a:ahLst/>
            <a:cxnLst/>
            <a:rect r="r" b="b" t="t" l="l"/>
            <a:pathLst>
              <a:path h="1354472" w="2708944">
                <a:moveTo>
                  <a:pt x="0" y="0"/>
                </a:moveTo>
                <a:lnTo>
                  <a:pt x="2708944" y="0"/>
                </a:lnTo>
                <a:lnTo>
                  <a:pt x="2708944" y="1354472"/>
                </a:lnTo>
                <a:lnTo>
                  <a:pt x="0" y="1354472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5400000">
            <a:off x="-35880" y="1765455"/>
            <a:ext cx="3280404" cy="2460303"/>
          </a:xfrm>
          <a:custGeom>
            <a:avLst/>
            <a:gdLst/>
            <a:ahLst/>
            <a:cxnLst/>
            <a:rect r="r" b="b" t="t" l="l"/>
            <a:pathLst>
              <a:path h="2460303" w="3280404">
                <a:moveTo>
                  <a:pt x="0" y="0"/>
                </a:moveTo>
                <a:lnTo>
                  <a:pt x="3280403" y="0"/>
                </a:lnTo>
                <a:lnTo>
                  <a:pt x="3280403" y="2460303"/>
                </a:lnTo>
                <a:lnTo>
                  <a:pt x="0" y="24603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3329773" y="2792376"/>
            <a:ext cx="3105885" cy="2329041"/>
          </a:xfrm>
          <a:custGeom>
            <a:avLst/>
            <a:gdLst/>
            <a:ahLst/>
            <a:cxnLst/>
            <a:rect r="r" b="b" t="t" l="l"/>
            <a:pathLst>
              <a:path h="2329041" w="3105885">
                <a:moveTo>
                  <a:pt x="0" y="0"/>
                </a:moveTo>
                <a:lnTo>
                  <a:pt x="3105885" y="0"/>
                </a:lnTo>
                <a:lnTo>
                  <a:pt x="3105885" y="2329041"/>
                </a:lnTo>
                <a:lnTo>
                  <a:pt x="0" y="2329041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7148639" y="3089389"/>
            <a:ext cx="2318048" cy="3092838"/>
          </a:xfrm>
          <a:custGeom>
            <a:avLst/>
            <a:gdLst/>
            <a:ahLst/>
            <a:cxnLst/>
            <a:rect r="r" b="b" t="t" l="l"/>
            <a:pathLst>
              <a:path h="3092838" w="2318048">
                <a:moveTo>
                  <a:pt x="0" y="0"/>
                </a:moveTo>
                <a:lnTo>
                  <a:pt x="2318047" y="0"/>
                </a:lnTo>
                <a:lnTo>
                  <a:pt x="2318047" y="3092839"/>
                </a:lnTo>
                <a:lnTo>
                  <a:pt x="0" y="309283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5400000">
            <a:off x="76685" y="4254381"/>
            <a:ext cx="2383536" cy="1788566"/>
          </a:xfrm>
          <a:custGeom>
            <a:avLst/>
            <a:gdLst/>
            <a:ahLst/>
            <a:cxnLst/>
            <a:rect r="r" b="b" t="t" l="l"/>
            <a:pathLst>
              <a:path h="1788566" w="2383536">
                <a:moveTo>
                  <a:pt x="0" y="0"/>
                </a:moveTo>
                <a:lnTo>
                  <a:pt x="2383536" y="0"/>
                </a:lnTo>
                <a:lnTo>
                  <a:pt x="2383536" y="1788566"/>
                </a:lnTo>
                <a:lnTo>
                  <a:pt x="0" y="178856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2212059" y="1408756"/>
            <a:ext cx="4375140" cy="1263322"/>
          </a:xfrm>
          <a:custGeom>
            <a:avLst/>
            <a:gdLst/>
            <a:ahLst/>
            <a:cxnLst/>
            <a:rect r="r" b="b" t="t" l="l"/>
            <a:pathLst>
              <a:path h="1263322" w="4375140">
                <a:moveTo>
                  <a:pt x="0" y="0"/>
                </a:moveTo>
                <a:lnTo>
                  <a:pt x="4375140" y="0"/>
                </a:lnTo>
                <a:lnTo>
                  <a:pt x="4375140" y="1263322"/>
                </a:lnTo>
                <a:lnTo>
                  <a:pt x="0" y="12633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2533340" y="4902200"/>
            <a:ext cx="4531030" cy="1308335"/>
          </a:xfrm>
          <a:custGeom>
            <a:avLst/>
            <a:gdLst/>
            <a:ahLst/>
            <a:cxnLst/>
            <a:rect r="r" b="b" t="t" l="l"/>
            <a:pathLst>
              <a:path h="1308335" w="4531030">
                <a:moveTo>
                  <a:pt x="0" y="0"/>
                </a:moveTo>
                <a:lnTo>
                  <a:pt x="4531030" y="0"/>
                </a:lnTo>
                <a:lnTo>
                  <a:pt x="4531030" y="1308335"/>
                </a:lnTo>
                <a:lnTo>
                  <a:pt x="0" y="1308335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0">
            <a:off x="5644700" y="5602721"/>
            <a:ext cx="4641817" cy="1862529"/>
          </a:xfrm>
          <a:custGeom>
            <a:avLst/>
            <a:gdLst/>
            <a:ahLst/>
            <a:cxnLst/>
            <a:rect r="r" b="b" t="t" l="l"/>
            <a:pathLst>
              <a:path h="1862529" w="4641817">
                <a:moveTo>
                  <a:pt x="0" y="0"/>
                </a:moveTo>
                <a:lnTo>
                  <a:pt x="4641817" y="0"/>
                </a:lnTo>
                <a:lnTo>
                  <a:pt x="4641817" y="1862530"/>
                </a:lnTo>
                <a:lnTo>
                  <a:pt x="0" y="1862530"/>
                </a:lnTo>
                <a:lnTo>
                  <a:pt x="0" y="0"/>
                </a:lnTo>
                <a:close/>
              </a:path>
            </a:pathLst>
          </a:custGeom>
          <a:blipFill>
            <a:blip r:embed="rId12"/>
            <a:stretch>
              <a:fillRect l="0" t="0" r="0" b="0"/>
            </a:stretch>
          </a:blipFill>
        </p:spPr>
      </p:sp>
      <p:sp>
        <p:nvSpPr>
          <p:cNvPr name="TextBox 11" id="11"/>
          <p:cNvSpPr txBox="true"/>
          <p:nvPr/>
        </p:nvSpPr>
        <p:spPr>
          <a:xfrm rot="0">
            <a:off x="3329773" y="374017"/>
            <a:ext cx="4365603" cy="53901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415"/>
              </a:lnSpc>
            </a:pPr>
            <a:r>
              <a:rPr lang="en-US" sz="31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Quelques exemples !</a:t>
            </a:r>
          </a:p>
        </p:txBody>
      </p:sp>
      <p:sp>
        <p:nvSpPr>
          <p:cNvPr name="Freeform 12" id="12"/>
          <p:cNvSpPr/>
          <p:nvPr/>
        </p:nvSpPr>
        <p:spPr>
          <a:xfrm flipH="false" flipV="false" rot="0">
            <a:off x="7479498" y="814329"/>
            <a:ext cx="1656329" cy="1469992"/>
          </a:xfrm>
          <a:custGeom>
            <a:avLst/>
            <a:gdLst/>
            <a:ahLst/>
            <a:cxnLst/>
            <a:rect r="r" b="b" t="t" l="l"/>
            <a:pathLst>
              <a:path h="1469992" w="1656329">
                <a:moveTo>
                  <a:pt x="0" y="0"/>
                </a:moveTo>
                <a:lnTo>
                  <a:pt x="1656329" y="0"/>
                </a:lnTo>
                <a:lnTo>
                  <a:pt x="1656329" y="1469992"/>
                </a:lnTo>
                <a:lnTo>
                  <a:pt x="0" y="1469992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 l="0" t="0" r="0" b="0"/>
            </a:stretch>
          </a:blipFill>
        </p:spPr>
      </p:sp>
      <p:sp>
        <p:nvSpPr>
          <p:cNvPr name="Freeform 13" id="13"/>
          <p:cNvSpPr/>
          <p:nvPr/>
        </p:nvSpPr>
        <p:spPr>
          <a:xfrm flipH="false" flipV="false" rot="0">
            <a:off x="6930147" y="2284321"/>
            <a:ext cx="2586494" cy="711286"/>
          </a:xfrm>
          <a:custGeom>
            <a:avLst/>
            <a:gdLst/>
            <a:ahLst/>
            <a:cxnLst/>
            <a:rect r="r" b="b" t="t" l="l"/>
            <a:pathLst>
              <a:path h="711286" w="2586494">
                <a:moveTo>
                  <a:pt x="0" y="0"/>
                </a:moveTo>
                <a:lnTo>
                  <a:pt x="2586494" y="0"/>
                </a:lnTo>
                <a:lnTo>
                  <a:pt x="2586494" y="711285"/>
                </a:lnTo>
                <a:lnTo>
                  <a:pt x="0" y="711285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4" id="14"/>
          <p:cNvSpPr/>
          <p:nvPr/>
        </p:nvSpPr>
        <p:spPr>
          <a:xfrm flipH="false" flipV="false" rot="0">
            <a:off x="6770491" y="2338274"/>
            <a:ext cx="2905806" cy="560028"/>
          </a:xfrm>
          <a:custGeom>
            <a:avLst/>
            <a:gdLst/>
            <a:ahLst/>
            <a:cxnLst/>
            <a:rect r="r" b="b" t="t" l="l"/>
            <a:pathLst>
              <a:path h="560028" w="2905806">
                <a:moveTo>
                  <a:pt x="0" y="0"/>
                </a:moveTo>
                <a:lnTo>
                  <a:pt x="2905806" y="0"/>
                </a:lnTo>
                <a:lnTo>
                  <a:pt x="2905806" y="560028"/>
                </a:lnTo>
                <a:lnTo>
                  <a:pt x="0" y="560028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5" id="15"/>
          <p:cNvSpPr txBox="true"/>
          <p:nvPr/>
        </p:nvSpPr>
        <p:spPr>
          <a:xfrm rot="0">
            <a:off x="2533340" y="1640367"/>
            <a:ext cx="3732577" cy="8001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Ici, nous visitons les serres dans lesquelles de nombreuses expériences sont réalisées pour par exemple rendre le riz plus résistant au manque d’eau….</a:t>
            </a:r>
          </a:p>
        </p:txBody>
      </p:sp>
      <p:sp>
        <p:nvSpPr>
          <p:cNvPr name="TextBox 16" id="16"/>
          <p:cNvSpPr txBox="true"/>
          <p:nvPr/>
        </p:nvSpPr>
        <p:spPr>
          <a:xfrm rot="0">
            <a:off x="3016427" y="5133811"/>
            <a:ext cx="3732577" cy="1400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8"/>
              </a:lnSpc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Nous sommes allés au théâtre pour y voir une pièce d’HAMLET.</a:t>
            </a:r>
          </a:p>
          <a:p>
            <a:pPr algn="ctr">
              <a:lnSpc>
                <a:spcPts val="1588"/>
              </a:lnSpc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Nousavonsdiscuté avec </a:t>
            </a:r>
          </a:p>
          <a:p>
            <a:pPr algn="ctr">
              <a:lnSpc>
                <a:spcPts val="1588"/>
              </a:lnSpc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différents corps de </a:t>
            </a:r>
          </a:p>
          <a:p>
            <a:pPr algn="ctr">
              <a:lnSpc>
                <a:spcPts val="1588"/>
              </a:lnSpc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professionnels dont les </a:t>
            </a:r>
          </a:p>
          <a:p>
            <a:pPr algn="ctr">
              <a:lnSpc>
                <a:spcPts val="1588"/>
              </a:lnSpc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acteurs……</a:t>
            </a:r>
          </a:p>
          <a:p>
            <a:pPr algn="ctr">
              <a:lnSpc>
                <a:spcPts val="1588"/>
              </a:lnSpc>
              <a:spcBef>
                <a:spcPct val="0"/>
              </a:spcBef>
            </a:pPr>
          </a:p>
        </p:txBody>
      </p:sp>
      <p:sp>
        <p:nvSpPr>
          <p:cNvPr name="TextBox 17" id="17"/>
          <p:cNvSpPr txBox="true"/>
          <p:nvPr/>
        </p:nvSpPr>
        <p:spPr>
          <a:xfrm rot="0">
            <a:off x="6021023" y="6191753"/>
            <a:ext cx="3732577" cy="6000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8"/>
              </a:lnSpc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 Visite de l’Institut de Recherche pour le Développement de Montpellier. </a:t>
            </a:r>
          </a:p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Découverte de nombreux métiers 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6921145" y="2440467"/>
            <a:ext cx="2545541" cy="342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411"/>
              </a:lnSpc>
            </a:pPr>
            <a:r>
              <a:rPr lang="en-US" sz="1176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Action culturelle</a:t>
            </a:r>
          </a:p>
          <a:p>
            <a:pPr algn="ctr">
              <a:lnSpc>
                <a:spcPts val="1411"/>
              </a:lnSpc>
              <a:spcBef>
                <a:spcPct val="0"/>
              </a:spcBef>
            </a:pPr>
            <a:r>
              <a:rPr lang="en-US" sz="1176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Visite de la ville ...</a:t>
            </a:r>
          </a:p>
        </p:txBody>
      </p:sp>
      <p:sp>
        <p:nvSpPr>
          <p:cNvPr name="Freeform 19" id="19"/>
          <p:cNvSpPr/>
          <p:nvPr/>
        </p:nvSpPr>
        <p:spPr>
          <a:xfrm flipH="false" flipV="false" rot="0">
            <a:off x="61185" y="6051878"/>
            <a:ext cx="4375140" cy="1263322"/>
          </a:xfrm>
          <a:custGeom>
            <a:avLst/>
            <a:gdLst/>
            <a:ahLst/>
            <a:cxnLst/>
            <a:rect r="r" b="b" t="t" l="l"/>
            <a:pathLst>
              <a:path h="1263322" w="4375140">
                <a:moveTo>
                  <a:pt x="0" y="0"/>
                </a:moveTo>
                <a:lnTo>
                  <a:pt x="4375140" y="0"/>
                </a:lnTo>
                <a:lnTo>
                  <a:pt x="4375140" y="1263322"/>
                </a:lnTo>
                <a:lnTo>
                  <a:pt x="0" y="12633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20" id="20"/>
          <p:cNvSpPr txBox="true"/>
          <p:nvPr/>
        </p:nvSpPr>
        <p:spPr>
          <a:xfrm rot="0">
            <a:off x="382467" y="6220060"/>
            <a:ext cx="3732577" cy="10001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588"/>
              </a:lnSpc>
              <a:spcBef>
                <a:spcPct val="0"/>
              </a:spcBef>
            </a:pPr>
            <a:r>
              <a:rPr lang="en-US" sz="1323">
                <a:solidFill>
                  <a:srgbClr val="FFFFFF"/>
                </a:solidFill>
                <a:latin typeface="Shrikhand"/>
                <a:ea typeface="Shrikhand"/>
                <a:cs typeface="Shrikhand"/>
                <a:sym typeface="Shrikhand"/>
              </a:rPr>
              <a:t>Prochainement : visite de 2 lycées montpelliérains pour découvrir des formations, déjeuner dans un restaurant sympa, et découverte des journées académiques de l’aéronautique.</a:t>
            </a:r>
          </a:p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7141631" y="0"/>
            <a:ext cx="2611969" cy="1715794"/>
          </a:xfrm>
          <a:custGeom>
            <a:avLst/>
            <a:gdLst/>
            <a:ahLst/>
            <a:cxnLst/>
            <a:rect r="r" b="b" t="t" l="l"/>
            <a:pathLst>
              <a:path h="1715794" w="2611969">
                <a:moveTo>
                  <a:pt x="0" y="0"/>
                </a:moveTo>
                <a:lnTo>
                  <a:pt x="2611969" y="0"/>
                </a:lnTo>
                <a:lnTo>
                  <a:pt x="2611969" y="1715794"/>
                </a:lnTo>
                <a:lnTo>
                  <a:pt x="0" y="171579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775661" y="1928362"/>
            <a:ext cx="3890294" cy="3880056"/>
          </a:xfrm>
          <a:custGeom>
            <a:avLst/>
            <a:gdLst/>
            <a:ahLst/>
            <a:cxnLst/>
            <a:rect r="r" b="b" t="t" l="l"/>
            <a:pathLst>
              <a:path h="3880056" w="3890294">
                <a:moveTo>
                  <a:pt x="0" y="0"/>
                </a:moveTo>
                <a:lnTo>
                  <a:pt x="3890294" y="0"/>
                </a:lnTo>
                <a:lnTo>
                  <a:pt x="3890294" y="3880056"/>
                </a:lnTo>
                <a:lnTo>
                  <a:pt x="0" y="388005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1195738" y="0"/>
            <a:ext cx="7050141" cy="7315200"/>
          </a:xfrm>
          <a:custGeom>
            <a:avLst/>
            <a:gdLst/>
            <a:ahLst/>
            <a:cxnLst/>
            <a:rect r="r" b="b" t="t" l="l"/>
            <a:pathLst>
              <a:path h="7315200" w="7050141">
                <a:moveTo>
                  <a:pt x="0" y="0"/>
                </a:moveTo>
                <a:lnTo>
                  <a:pt x="7050141" y="0"/>
                </a:lnTo>
                <a:lnTo>
                  <a:pt x="7050141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-5763"/>
            </a:stretch>
          </a:blipFill>
        </p:spPr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67856" y="1247357"/>
            <a:ext cx="5043807" cy="2521903"/>
          </a:xfrm>
          <a:custGeom>
            <a:avLst/>
            <a:gdLst/>
            <a:ahLst/>
            <a:cxnLst/>
            <a:rect r="r" b="b" t="t" l="l"/>
            <a:pathLst>
              <a:path h="2521903" w="5043807">
                <a:moveTo>
                  <a:pt x="0" y="0"/>
                </a:moveTo>
                <a:lnTo>
                  <a:pt x="5043807" y="0"/>
                </a:lnTo>
                <a:lnTo>
                  <a:pt x="5043807" y="2521903"/>
                </a:lnTo>
                <a:lnTo>
                  <a:pt x="0" y="25219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890068" y="2508308"/>
            <a:ext cx="8290560" cy="4818888"/>
          </a:xfrm>
          <a:custGeom>
            <a:avLst/>
            <a:gdLst/>
            <a:ahLst/>
            <a:cxnLst/>
            <a:rect r="r" b="b" t="t" l="l"/>
            <a:pathLst>
              <a:path h="4818888" w="8290560">
                <a:moveTo>
                  <a:pt x="0" y="0"/>
                </a:moveTo>
                <a:lnTo>
                  <a:pt x="8290560" y="0"/>
                </a:lnTo>
                <a:lnTo>
                  <a:pt x="8290560" y="4818888"/>
                </a:lnTo>
                <a:lnTo>
                  <a:pt x="0" y="481888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2721766" y="3883668"/>
            <a:ext cx="5751481" cy="670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75"/>
              </a:lnSpc>
            </a:pPr>
            <a:r>
              <a:rPr lang="en-US" sz="40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 Qu’est ce que c’est ?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48646" y="0"/>
            <a:ext cx="3656307" cy="1828154"/>
          </a:xfrm>
          <a:custGeom>
            <a:avLst/>
            <a:gdLst/>
            <a:ahLst/>
            <a:cxnLst/>
            <a:rect r="r" b="b" t="t" l="l"/>
            <a:pathLst>
              <a:path h="1828154" w="3656307">
                <a:moveTo>
                  <a:pt x="0" y="0"/>
                </a:moveTo>
                <a:lnTo>
                  <a:pt x="3656308" y="0"/>
                </a:lnTo>
                <a:lnTo>
                  <a:pt x="3656308" y="1828154"/>
                </a:lnTo>
                <a:lnTo>
                  <a:pt x="0" y="18281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3635045" y="2359241"/>
            <a:ext cx="2483510" cy="2926080"/>
          </a:xfrm>
          <a:custGeom>
            <a:avLst/>
            <a:gdLst/>
            <a:ahLst/>
            <a:cxnLst/>
            <a:rect r="r" b="b" t="t" l="l"/>
            <a:pathLst>
              <a:path h="2926080" w="2483510">
                <a:moveTo>
                  <a:pt x="0" y="0"/>
                </a:moveTo>
                <a:lnTo>
                  <a:pt x="2483510" y="0"/>
                </a:lnTo>
                <a:lnTo>
                  <a:pt x="2483510" y="2926080"/>
                </a:lnTo>
                <a:lnTo>
                  <a:pt x="0" y="292608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2687094" y="5285321"/>
            <a:ext cx="3556947" cy="2177148"/>
          </a:xfrm>
          <a:custGeom>
            <a:avLst/>
            <a:gdLst/>
            <a:ahLst/>
            <a:cxnLst/>
            <a:rect r="r" b="b" t="t" l="l"/>
            <a:pathLst>
              <a:path h="2177148" w="3556947">
                <a:moveTo>
                  <a:pt x="0" y="0"/>
                </a:moveTo>
                <a:lnTo>
                  <a:pt x="3556947" y="0"/>
                </a:lnTo>
                <a:lnTo>
                  <a:pt x="3556947" y="2177148"/>
                </a:lnTo>
                <a:lnTo>
                  <a:pt x="0" y="2177148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TextBox 6" id="6"/>
          <p:cNvSpPr txBox="true"/>
          <p:nvPr/>
        </p:nvSpPr>
        <p:spPr>
          <a:xfrm rot="0">
            <a:off x="385711" y="1771004"/>
            <a:ext cx="8982179" cy="505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35"/>
              </a:lnSpc>
            </a:pPr>
            <a:r>
              <a:rPr lang="en-US" sz="29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Il s’agit d’un partenariat entre :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197631" y="2716027"/>
            <a:ext cx="3188501" cy="30670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81"/>
              </a:lnSpc>
              <a:spcBef>
                <a:spcPct val="0"/>
              </a:spcBef>
            </a:pPr>
            <a:r>
              <a:rPr lang="en-US" sz="1984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Tête de cordée :</a:t>
            </a:r>
            <a:r>
              <a:rPr lang="en-US" sz="198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1772"/>
              </a:lnSpc>
              <a:spcBef>
                <a:spcPct val="0"/>
              </a:spcBef>
            </a:pP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Est un établissement pilote accompagnant les élèves vers l’enseignement supérieur</a:t>
            </a:r>
          </a:p>
          <a:p>
            <a:pPr algn="ctr">
              <a:lnSpc>
                <a:spcPts val="2141"/>
              </a:lnSpc>
              <a:spcBef>
                <a:spcPct val="0"/>
              </a:spcBef>
            </a:pPr>
            <a:r>
              <a:rPr lang="en-US" sz="1784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Types d’établissements :</a:t>
            </a:r>
            <a:r>
              <a:rPr lang="en-US" sz="178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1772"/>
              </a:lnSpc>
              <a:spcBef>
                <a:spcPct val="0"/>
              </a:spcBef>
            </a:pP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Ecole supérieure </a:t>
            </a:r>
          </a:p>
          <a:p>
            <a:pPr algn="ctr">
              <a:lnSpc>
                <a:spcPts val="1772"/>
              </a:lnSpc>
              <a:spcBef>
                <a:spcPct val="0"/>
              </a:spcBef>
            </a:pP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Universités, </a:t>
            </a:r>
          </a:p>
          <a:p>
            <a:pPr algn="ctr">
              <a:lnSpc>
                <a:spcPts val="1772"/>
              </a:lnSpc>
              <a:spcBef>
                <a:spcPct val="0"/>
              </a:spcBef>
            </a:pP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Lycées avec CPGE ou STS (BTS)</a:t>
            </a:r>
          </a:p>
          <a:p>
            <a:pPr algn="ctr">
              <a:lnSpc>
                <a:spcPts val="2141"/>
              </a:lnSpc>
              <a:spcBef>
                <a:spcPct val="0"/>
              </a:spcBef>
            </a:pPr>
            <a:r>
              <a:rPr lang="en-US" sz="1784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Rôle :</a:t>
            </a:r>
            <a:r>
              <a:rPr lang="en-US" sz="178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1772"/>
              </a:lnSpc>
              <a:spcBef>
                <a:spcPct val="0"/>
              </a:spcBef>
            </a:pP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A</a:t>
            </a: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ctions d’orientation</a:t>
            </a:r>
          </a:p>
          <a:p>
            <a:pPr algn="ctr">
              <a:lnSpc>
                <a:spcPts val="2141"/>
              </a:lnSpc>
              <a:spcBef>
                <a:spcPct val="0"/>
              </a:spcBef>
            </a:pPr>
            <a:r>
              <a:rPr lang="en-US" sz="1784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Objectif : </a:t>
            </a:r>
          </a:p>
          <a:p>
            <a:pPr algn="ctr">
              <a:lnSpc>
                <a:spcPts val="1772"/>
              </a:lnSpc>
              <a:spcBef>
                <a:spcPct val="0"/>
              </a:spcBef>
            </a:pPr>
            <a:r>
              <a:rPr lang="en-US" sz="1476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Favoriser l’égalité des chances et l’ambition scolaire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6141955" y="2716027"/>
            <a:ext cx="3426938" cy="3552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327"/>
              </a:lnSpc>
              <a:spcBef>
                <a:spcPct val="0"/>
              </a:spcBef>
            </a:pPr>
            <a:r>
              <a:rPr lang="en-US" sz="19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Établissements </a:t>
            </a:r>
          </a:p>
          <a:p>
            <a:pPr algn="ctr">
              <a:lnSpc>
                <a:spcPts val="2327"/>
              </a:lnSpc>
              <a:spcBef>
                <a:spcPct val="0"/>
              </a:spcBef>
            </a:pPr>
            <a:r>
              <a:rPr lang="en-US" sz="19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“encordés “ :</a:t>
            </a:r>
            <a:r>
              <a:rPr lang="en-US" sz="19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1727"/>
              </a:lnSpc>
              <a:spcBef>
                <a:spcPct val="0"/>
              </a:spcBef>
            </a:pPr>
            <a:r>
              <a:rPr lang="en-US" sz="14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Peut être un collège ou un lycée bénéficiant d’un accompagnement</a:t>
            </a:r>
          </a:p>
          <a:p>
            <a:pPr algn="ctr">
              <a:lnSpc>
                <a:spcPts val="2087"/>
              </a:lnSpc>
              <a:spcBef>
                <a:spcPct val="0"/>
              </a:spcBef>
            </a:pPr>
            <a:r>
              <a:rPr lang="en-US" sz="17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Types d’établissements :</a:t>
            </a:r>
          </a:p>
          <a:p>
            <a:pPr algn="ctr">
              <a:lnSpc>
                <a:spcPts val="1727"/>
              </a:lnSpc>
              <a:spcBef>
                <a:spcPct val="0"/>
              </a:spcBef>
            </a:pPr>
            <a:r>
              <a:rPr lang="en-US" sz="14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  <a:r>
              <a:rPr lang="en-US" sz="14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Voie générale, </a:t>
            </a:r>
          </a:p>
          <a:p>
            <a:pPr algn="ctr">
              <a:lnSpc>
                <a:spcPts val="1727"/>
              </a:lnSpc>
              <a:spcBef>
                <a:spcPct val="0"/>
              </a:spcBef>
            </a:pPr>
            <a:r>
              <a:rPr lang="en-US" sz="14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Technologique ou Professionnelle</a:t>
            </a:r>
          </a:p>
          <a:p>
            <a:pPr algn="ctr">
              <a:lnSpc>
                <a:spcPts val="2087"/>
              </a:lnSpc>
              <a:spcBef>
                <a:spcPct val="0"/>
              </a:spcBef>
            </a:pPr>
            <a:r>
              <a:rPr lang="en-US" sz="17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Public ciblé :</a:t>
            </a:r>
            <a:r>
              <a:rPr lang="en-US" sz="17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1727"/>
              </a:lnSpc>
              <a:spcBef>
                <a:spcPct val="0"/>
              </a:spcBef>
            </a:pPr>
            <a:r>
              <a:rPr lang="en-US" sz="14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Elèves des réseaux d’éducation prioritaire, quartiers prioritaires ou zones rurales éloignées</a:t>
            </a:r>
          </a:p>
          <a:p>
            <a:pPr algn="ctr">
              <a:lnSpc>
                <a:spcPts val="2087"/>
              </a:lnSpc>
              <a:spcBef>
                <a:spcPct val="0"/>
              </a:spcBef>
            </a:pPr>
            <a:r>
              <a:rPr lang="en-US" sz="17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Objectif : </a:t>
            </a:r>
          </a:p>
          <a:p>
            <a:pPr algn="ctr">
              <a:lnSpc>
                <a:spcPts val="1727"/>
              </a:lnSpc>
              <a:spcBef>
                <a:spcPct val="0"/>
              </a:spcBef>
            </a:pPr>
            <a:r>
              <a:rPr lang="en-US" sz="14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Renforcer l’ambition scolaire et l’orientation vers l’enseignement supérieur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167856" y="1008782"/>
            <a:ext cx="5043807" cy="2521903"/>
          </a:xfrm>
          <a:custGeom>
            <a:avLst/>
            <a:gdLst/>
            <a:ahLst/>
            <a:cxnLst/>
            <a:rect r="r" b="b" t="t" l="l"/>
            <a:pathLst>
              <a:path h="2521903" w="5043807">
                <a:moveTo>
                  <a:pt x="0" y="0"/>
                </a:moveTo>
                <a:lnTo>
                  <a:pt x="5043807" y="0"/>
                </a:lnTo>
                <a:lnTo>
                  <a:pt x="5043807" y="2521904"/>
                </a:lnTo>
                <a:lnTo>
                  <a:pt x="0" y="252190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380002" y="4129818"/>
            <a:ext cx="4619516" cy="3077752"/>
          </a:xfrm>
          <a:custGeom>
            <a:avLst/>
            <a:gdLst/>
            <a:ahLst/>
            <a:cxnLst/>
            <a:rect r="r" b="b" t="t" l="l"/>
            <a:pathLst>
              <a:path h="3077752" w="4619516">
                <a:moveTo>
                  <a:pt x="0" y="0"/>
                </a:moveTo>
                <a:lnTo>
                  <a:pt x="4619515" y="0"/>
                </a:lnTo>
                <a:lnTo>
                  <a:pt x="4619515" y="3077753"/>
                </a:lnTo>
                <a:lnTo>
                  <a:pt x="0" y="307775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920038" y="3581400"/>
            <a:ext cx="7963735" cy="670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75"/>
              </a:lnSpc>
            </a:pPr>
            <a:r>
              <a:rPr lang="en-US" sz="40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A qui profite ce partenariat ?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48646" y="0"/>
            <a:ext cx="3656307" cy="1828154"/>
          </a:xfrm>
          <a:custGeom>
            <a:avLst/>
            <a:gdLst/>
            <a:ahLst/>
            <a:cxnLst/>
            <a:rect r="r" b="b" t="t" l="l"/>
            <a:pathLst>
              <a:path h="1828154" w="3656307">
                <a:moveTo>
                  <a:pt x="0" y="0"/>
                </a:moveTo>
                <a:lnTo>
                  <a:pt x="3656308" y="0"/>
                </a:lnTo>
                <a:lnTo>
                  <a:pt x="3656308" y="1828154"/>
                </a:lnTo>
                <a:lnTo>
                  <a:pt x="0" y="18281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2575014" y="1459038"/>
            <a:ext cx="4603573" cy="3312993"/>
          </a:xfrm>
          <a:custGeom>
            <a:avLst/>
            <a:gdLst/>
            <a:ahLst/>
            <a:cxnLst/>
            <a:rect r="r" b="b" t="t" l="l"/>
            <a:pathLst>
              <a:path h="3312993" w="4603573">
                <a:moveTo>
                  <a:pt x="0" y="0"/>
                </a:moveTo>
                <a:lnTo>
                  <a:pt x="4603572" y="0"/>
                </a:lnTo>
                <a:lnTo>
                  <a:pt x="4603572" y="3312993"/>
                </a:lnTo>
                <a:lnTo>
                  <a:pt x="0" y="331299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-5637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58345" y="4686306"/>
            <a:ext cx="7963735" cy="2278276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6235"/>
              </a:lnSpc>
            </a:pPr>
            <a:r>
              <a:rPr lang="en-US" sz="44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Vous !</a:t>
            </a:r>
          </a:p>
          <a:p>
            <a:pPr algn="ctr">
              <a:lnSpc>
                <a:spcPts val="4415"/>
              </a:lnSpc>
            </a:pPr>
            <a:r>
              <a:rPr lang="en-US" sz="31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Collégien &amp; Lycéen si vous êtes volontaire !</a:t>
            </a:r>
          </a:p>
          <a:p>
            <a:pPr algn="ctr">
              <a:lnSpc>
                <a:spcPts val="3015"/>
              </a:lnSpc>
            </a:pPr>
            <a:r>
              <a:rPr lang="en-US" sz="21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“Du secondaire au supérieur, j'ai les voies pros en tête”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3048646" y="0"/>
            <a:ext cx="3656307" cy="1828154"/>
          </a:xfrm>
          <a:custGeom>
            <a:avLst/>
            <a:gdLst/>
            <a:ahLst/>
            <a:cxnLst/>
            <a:rect r="r" b="b" t="t" l="l"/>
            <a:pathLst>
              <a:path h="1828154" w="3656307">
                <a:moveTo>
                  <a:pt x="0" y="0"/>
                </a:moveTo>
                <a:lnTo>
                  <a:pt x="3656308" y="0"/>
                </a:lnTo>
                <a:lnTo>
                  <a:pt x="3656308" y="1828154"/>
                </a:lnTo>
                <a:lnTo>
                  <a:pt x="0" y="1828154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939081" y="2599793"/>
            <a:ext cx="8290560" cy="5523586"/>
          </a:xfrm>
          <a:custGeom>
            <a:avLst/>
            <a:gdLst/>
            <a:ahLst/>
            <a:cxnLst/>
            <a:rect r="r" b="b" t="t" l="l"/>
            <a:pathLst>
              <a:path h="5523586" w="8290560">
                <a:moveTo>
                  <a:pt x="0" y="0"/>
                </a:moveTo>
                <a:lnTo>
                  <a:pt x="8290560" y="0"/>
                </a:lnTo>
                <a:lnTo>
                  <a:pt x="8290560" y="5523586"/>
                </a:lnTo>
                <a:lnTo>
                  <a:pt x="0" y="5523586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894933" y="1751954"/>
            <a:ext cx="7963735" cy="670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75"/>
              </a:lnSpc>
            </a:pPr>
            <a:r>
              <a:rPr lang="en-US" sz="40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Pour s’inscire, c’est facile !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-2111241" y="2454169"/>
            <a:ext cx="8982179" cy="50599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135"/>
              </a:lnSpc>
            </a:pPr>
            <a:r>
              <a:rPr lang="en-US" sz="29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Si tu fais partie du : </a:t>
            </a:r>
          </a:p>
        </p:txBody>
      </p:sp>
      <p:sp>
        <p:nvSpPr>
          <p:cNvPr name="TextBox 7" id="7"/>
          <p:cNvSpPr txBox="true"/>
          <p:nvPr/>
        </p:nvSpPr>
        <p:spPr>
          <a:xfrm rot="0">
            <a:off x="3202626" y="3048635"/>
            <a:ext cx="5110758" cy="14859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 marL="531040" indent="-265520" lvl="1">
              <a:lnSpc>
                <a:spcPts val="2951"/>
              </a:lnSpc>
              <a:buFont typeface="Arial"/>
              <a:buChar char="•"/>
            </a:pPr>
            <a:r>
              <a:rPr lang="en-US" sz="245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Collège La Croix d’Argent</a:t>
            </a:r>
          </a:p>
          <a:p>
            <a:pPr algn="l" marL="531040" indent="-265520" lvl="1">
              <a:lnSpc>
                <a:spcPts val="2951"/>
              </a:lnSpc>
              <a:buFont typeface="Arial"/>
              <a:buChar char="•"/>
            </a:pPr>
            <a:r>
              <a:rPr lang="en-US" sz="245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Collège Marcel Pagnol</a:t>
            </a:r>
          </a:p>
          <a:p>
            <a:pPr algn="l" marL="531040" indent="-265520" lvl="1">
              <a:lnSpc>
                <a:spcPts val="2951"/>
              </a:lnSpc>
              <a:buFont typeface="Arial"/>
              <a:buChar char="•"/>
            </a:pPr>
            <a:r>
              <a:rPr lang="en-US" sz="245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Collège Gérard Philipe</a:t>
            </a:r>
          </a:p>
          <a:p>
            <a:pPr algn="l" marL="531040" indent="-265520" lvl="1">
              <a:lnSpc>
                <a:spcPts val="2951"/>
              </a:lnSpc>
              <a:buFont typeface="Arial"/>
              <a:buChar char="•"/>
            </a:pPr>
            <a:r>
              <a:rPr lang="en-US" sz="245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Lycée Pierre Mendès France</a:t>
            </a:r>
          </a:p>
        </p:txBody>
      </p:sp>
      <p:sp>
        <p:nvSpPr>
          <p:cNvPr name="TextBox 8" id="8"/>
          <p:cNvSpPr txBox="true"/>
          <p:nvPr/>
        </p:nvSpPr>
        <p:spPr>
          <a:xfrm rot="0">
            <a:off x="4724214" y="3509962"/>
            <a:ext cx="305172" cy="2571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727"/>
              </a:lnSpc>
              <a:spcBef>
                <a:spcPct val="0"/>
              </a:spcBef>
            </a:pPr>
            <a:r>
              <a:rPr lang="en-US" sz="1439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ete </a:t>
            </a:r>
          </a:p>
        </p:txBody>
      </p:sp>
      <p:sp>
        <p:nvSpPr>
          <p:cNvPr name="TextBox 9" id="9"/>
          <p:cNvSpPr txBox="true"/>
          <p:nvPr/>
        </p:nvSpPr>
        <p:spPr>
          <a:xfrm rot="0">
            <a:off x="4004209" y="4700221"/>
            <a:ext cx="5401489" cy="243378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98"/>
              </a:lnSpc>
            </a:pPr>
            <a:r>
              <a:rPr lang="en-US" sz="3570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Alors demande simplement à ton professeur principal, </a:t>
            </a:r>
          </a:p>
          <a:p>
            <a:pPr algn="ctr">
              <a:lnSpc>
                <a:spcPts val="4998"/>
              </a:lnSpc>
            </a:pPr>
            <a:r>
              <a:rPr lang="en-US" sz="3570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Il te guidera !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248523" y="0"/>
            <a:ext cx="3185597" cy="1592799"/>
          </a:xfrm>
          <a:custGeom>
            <a:avLst/>
            <a:gdLst/>
            <a:ahLst/>
            <a:cxnLst/>
            <a:rect r="r" b="b" t="t" l="l"/>
            <a:pathLst>
              <a:path h="1592799" w="3185597">
                <a:moveTo>
                  <a:pt x="0" y="0"/>
                </a:moveTo>
                <a:lnTo>
                  <a:pt x="3185597" y="0"/>
                </a:lnTo>
                <a:lnTo>
                  <a:pt x="3185597" y="1592799"/>
                </a:lnTo>
                <a:lnTo>
                  <a:pt x="0" y="159279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875352">
            <a:off x="68143" y="1811885"/>
            <a:ext cx="3720461" cy="3860400"/>
          </a:xfrm>
          <a:custGeom>
            <a:avLst/>
            <a:gdLst/>
            <a:ahLst/>
            <a:cxnLst/>
            <a:rect r="r" b="b" t="t" l="l"/>
            <a:pathLst>
              <a:path h="3860400" w="3720461">
                <a:moveTo>
                  <a:pt x="0" y="0"/>
                </a:moveTo>
                <a:lnTo>
                  <a:pt x="3720461" y="0"/>
                </a:lnTo>
                <a:lnTo>
                  <a:pt x="3720461" y="3860401"/>
                </a:lnTo>
                <a:lnTo>
                  <a:pt x="0" y="38604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0">
            <a:off x="7105778" y="2095106"/>
            <a:ext cx="2766365" cy="2926080"/>
          </a:xfrm>
          <a:custGeom>
            <a:avLst/>
            <a:gdLst/>
            <a:ahLst/>
            <a:cxnLst/>
            <a:rect r="r" b="b" t="t" l="l"/>
            <a:pathLst>
              <a:path h="2926080" w="2766365">
                <a:moveTo>
                  <a:pt x="0" y="0"/>
                </a:moveTo>
                <a:lnTo>
                  <a:pt x="2766365" y="0"/>
                </a:lnTo>
                <a:lnTo>
                  <a:pt x="2766365" y="2926080"/>
                </a:lnTo>
                <a:lnTo>
                  <a:pt x="0" y="292608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2971674" y="1680495"/>
            <a:ext cx="4487880" cy="4398122"/>
          </a:xfrm>
          <a:custGeom>
            <a:avLst/>
            <a:gdLst/>
            <a:ahLst/>
            <a:cxnLst/>
            <a:rect r="r" b="b" t="t" l="l"/>
            <a:pathLst>
              <a:path h="4398122" w="4487880">
                <a:moveTo>
                  <a:pt x="0" y="0"/>
                </a:moveTo>
                <a:lnTo>
                  <a:pt x="4487879" y="0"/>
                </a:lnTo>
                <a:lnTo>
                  <a:pt x="4487879" y="4398122"/>
                </a:lnTo>
                <a:lnTo>
                  <a:pt x="0" y="4398122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6221951" y="1922493"/>
            <a:ext cx="4292434" cy="3997329"/>
          </a:xfrm>
          <a:custGeom>
            <a:avLst/>
            <a:gdLst/>
            <a:ahLst/>
            <a:cxnLst/>
            <a:rect r="r" b="b" t="t" l="l"/>
            <a:pathLst>
              <a:path h="3997329" w="4292434">
                <a:moveTo>
                  <a:pt x="0" y="0"/>
                </a:moveTo>
                <a:lnTo>
                  <a:pt x="4292434" y="0"/>
                </a:lnTo>
                <a:lnTo>
                  <a:pt x="4292434" y="3997329"/>
                </a:lnTo>
                <a:lnTo>
                  <a:pt x="0" y="3997329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3407264" y="2387632"/>
            <a:ext cx="2939073" cy="305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47"/>
              </a:lnSpc>
              <a:spcBef>
                <a:spcPct val="0"/>
              </a:spcBef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construire mon projet d’orientation :</a:t>
            </a:r>
            <a:r>
              <a:rPr lang="en-US" sz="2039">
                <a:solidFill>
                  <a:srgbClr val="000000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2447"/>
              </a:lnSpc>
              <a:spcBef>
                <a:spcPct val="0"/>
              </a:spcBef>
            </a:pPr>
            <a:r>
              <a:rPr lang="en-US" sz="20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Me permettre de définir progressivement mon projet, que ce soit pour poursuivre mes études ou m’insérer professionnellement</a:t>
            </a:r>
          </a:p>
        </p:txBody>
      </p:sp>
      <p:sp>
        <p:nvSpPr>
          <p:cNvPr name="Freeform 9" id="9"/>
          <p:cNvSpPr/>
          <p:nvPr/>
        </p:nvSpPr>
        <p:spPr>
          <a:xfrm flipH="false" flipV="false" rot="0">
            <a:off x="435837" y="5743643"/>
            <a:ext cx="7023716" cy="1571557"/>
          </a:xfrm>
          <a:custGeom>
            <a:avLst/>
            <a:gdLst/>
            <a:ahLst/>
            <a:cxnLst/>
            <a:rect r="r" b="b" t="t" l="l"/>
            <a:pathLst>
              <a:path h="1571557" w="7023716">
                <a:moveTo>
                  <a:pt x="0" y="0"/>
                </a:moveTo>
                <a:lnTo>
                  <a:pt x="7023716" y="0"/>
                </a:lnTo>
                <a:lnTo>
                  <a:pt x="7023716" y="1571557"/>
                </a:lnTo>
                <a:lnTo>
                  <a:pt x="0" y="15715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3238647" y="353663"/>
            <a:ext cx="4989559" cy="670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75"/>
              </a:lnSpc>
            </a:pPr>
            <a:r>
              <a:rPr lang="en-US" sz="40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À quoi ça sert ?</a:t>
            </a:r>
          </a:p>
        </p:txBody>
      </p:sp>
      <p:sp>
        <p:nvSpPr>
          <p:cNvPr name="TextBox 11" id="11"/>
          <p:cNvSpPr txBox="true"/>
          <p:nvPr/>
        </p:nvSpPr>
        <p:spPr>
          <a:xfrm rot="990563">
            <a:off x="505926" y="2322675"/>
            <a:ext cx="2224598" cy="30575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47"/>
              </a:lnSpc>
              <a:spcBef>
                <a:spcPct val="0"/>
              </a:spcBef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lutter contre les déterminismes :</a:t>
            </a:r>
            <a:r>
              <a:rPr lang="en-US" sz="2039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 Élargir mes horizons en combattant les inégalités sociales, territoriales et de genre</a:t>
            </a:r>
          </a:p>
        </p:txBody>
      </p:sp>
      <p:sp>
        <p:nvSpPr>
          <p:cNvPr name="TextBox 12" id="12"/>
          <p:cNvSpPr txBox="true"/>
          <p:nvPr/>
        </p:nvSpPr>
        <p:spPr>
          <a:xfrm rot="0">
            <a:off x="784621" y="5910297"/>
            <a:ext cx="5675003" cy="12287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47"/>
              </a:lnSpc>
              <a:spcBef>
                <a:spcPct val="0"/>
              </a:spcBef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susciter mon ambition scolaire :</a:t>
            </a:r>
            <a:r>
              <a:rPr lang="en-US" sz="2039">
                <a:solidFill>
                  <a:srgbClr val="000000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2447"/>
              </a:lnSpc>
              <a:spcBef>
                <a:spcPct val="0"/>
              </a:spcBef>
            </a:pPr>
            <a:r>
              <a:rPr lang="en-US" sz="2039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Bénéficier d’un accompagnement continu de la 4e à la terminale et dans le supérieur pour renforcer mon ambition</a:t>
            </a:r>
          </a:p>
        </p:txBody>
      </p:sp>
      <p:sp>
        <p:nvSpPr>
          <p:cNvPr name="TextBox 13" id="13"/>
          <p:cNvSpPr txBox="true"/>
          <p:nvPr/>
        </p:nvSpPr>
        <p:spPr>
          <a:xfrm rot="508327">
            <a:off x="6578829" y="2876449"/>
            <a:ext cx="2971674" cy="24479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47"/>
              </a:lnSpc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bénéficier d’un accompagnement à l’orientation renforcé :</a:t>
            </a:r>
            <a:r>
              <a:rPr lang="en-US" sz="2039">
                <a:solidFill>
                  <a:srgbClr val="000000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2447"/>
              </a:lnSpc>
              <a:spcBef>
                <a:spcPct val="0"/>
              </a:spcBef>
            </a:pPr>
            <a:r>
              <a:rPr lang="en-US" sz="2039">
                <a:solidFill>
                  <a:srgbClr val="1D1B6C"/>
                </a:solidFill>
                <a:latin typeface="Shrikhand"/>
                <a:ea typeface="Shrikhand"/>
                <a:cs typeface="Shrikhand"/>
                <a:sym typeface="Shrikhand"/>
              </a:rPr>
              <a:t>Profiter d’un suivi personnalisé pour mieux orienter mon parcours scolaire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-736423">
            <a:off x="312166" y="1184431"/>
            <a:ext cx="5351131" cy="5244109"/>
          </a:xfrm>
          <a:custGeom>
            <a:avLst/>
            <a:gdLst/>
            <a:ahLst/>
            <a:cxnLst/>
            <a:rect r="r" b="b" t="t" l="l"/>
            <a:pathLst>
              <a:path h="5244109" w="5351131">
                <a:moveTo>
                  <a:pt x="0" y="0"/>
                </a:moveTo>
                <a:lnTo>
                  <a:pt x="5351132" y="0"/>
                </a:lnTo>
                <a:lnTo>
                  <a:pt x="5351132" y="5244108"/>
                </a:lnTo>
                <a:lnTo>
                  <a:pt x="0" y="5244108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-184081" y="0"/>
            <a:ext cx="3185597" cy="1592799"/>
          </a:xfrm>
          <a:custGeom>
            <a:avLst/>
            <a:gdLst/>
            <a:ahLst/>
            <a:cxnLst/>
            <a:rect r="r" b="b" t="t" l="l"/>
            <a:pathLst>
              <a:path h="1592799" w="3185597">
                <a:moveTo>
                  <a:pt x="0" y="0"/>
                </a:moveTo>
                <a:lnTo>
                  <a:pt x="3185597" y="0"/>
                </a:lnTo>
                <a:lnTo>
                  <a:pt x="3185597" y="1592799"/>
                </a:lnTo>
                <a:lnTo>
                  <a:pt x="0" y="159279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5" id="5"/>
          <p:cNvSpPr/>
          <p:nvPr/>
        </p:nvSpPr>
        <p:spPr>
          <a:xfrm flipH="false" flipV="false" rot="579797">
            <a:off x="5935221" y="816782"/>
            <a:ext cx="3952419" cy="4180610"/>
          </a:xfrm>
          <a:custGeom>
            <a:avLst/>
            <a:gdLst/>
            <a:ahLst/>
            <a:cxnLst/>
            <a:rect r="r" b="b" t="t" l="l"/>
            <a:pathLst>
              <a:path h="4180610" w="3952419">
                <a:moveTo>
                  <a:pt x="0" y="0"/>
                </a:moveTo>
                <a:lnTo>
                  <a:pt x="3952419" y="0"/>
                </a:lnTo>
                <a:lnTo>
                  <a:pt x="3952419" y="4180610"/>
                </a:lnTo>
                <a:lnTo>
                  <a:pt x="0" y="418061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6" id="6"/>
          <p:cNvSpPr/>
          <p:nvPr/>
        </p:nvSpPr>
        <p:spPr>
          <a:xfrm flipH="false" flipV="false" rot="0">
            <a:off x="-666074" y="5059028"/>
            <a:ext cx="7486841" cy="2127511"/>
          </a:xfrm>
          <a:custGeom>
            <a:avLst/>
            <a:gdLst/>
            <a:ahLst/>
            <a:cxnLst/>
            <a:rect r="r" b="b" t="t" l="l"/>
            <a:pathLst>
              <a:path h="2127511" w="7486841">
                <a:moveTo>
                  <a:pt x="0" y="0"/>
                </a:moveTo>
                <a:lnTo>
                  <a:pt x="7486841" y="0"/>
                </a:lnTo>
                <a:lnTo>
                  <a:pt x="7486841" y="2127511"/>
                </a:lnTo>
                <a:lnTo>
                  <a:pt x="0" y="2127511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1214110">
            <a:off x="6202132" y="4284213"/>
            <a:ext cx="3325613" cy="3450701"/>
          </a:xfrm>
          <a:custGeom>
            <a:avLst/>
            <a:gdLst/>
            <a:ahLst/>
            <a:cxnLst/>
            <a:rect r="r" b="b" t="t" l="l"/>
            <a:pathLst>
              <a:path h="3450701" w="3325613">
                <a:moveTo>
                  <a:pt x="0" y="0"/>
                </a:moveTo>
                <a:lnTo>
                  <a:pt x="3325614" y="0"/>
                </a:lnTo>
                <a:lnTo>
                  <a:pt x="3325614" y="3450701"/>
                </a:lnTo>
                <a:lnTo>
                  <a:pt x="0" y="3450701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TextBox 8" id="8"/>
          <p:cNvSpPr txBox="true"/>
          <p:nvPr/>
        </p:nvSpPr>
        <p:spPr>
          <a:xfrm rot="0">
            <a:off x="2766931" y="125509"/>
            <a:ext cx="5144870" cy="6708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5675"/>
              </a:lnSpc>
            </a:pPr>
            <a:r>
              <a:rPr lang="en-US" sz="405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À quoi ça sert ?</a:t>
            </a:r>
          </a:p>
        </p:txBody>
      </p:sp>
      <p:sp>
        <p:nvSpPr>
          <p:cNvPr name="TextBox 9" id="9"/>
          <p:cNvSpPr txBox="true"/>
          <p:nvPr/>
        </p:nvSpPr>
        <p:spPr>
          <a:xfrm rot="-821087">
            <a:off x="556724" y="1746997"/>
            <a:ext cx="4411402" cy="30480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07"/>
              </a:lnSpc>
            </a:pPr>
          </a:p>
          <a:p>
            <a:pPr algn="ctr">
              <a:lnSpc>
                <a:spcPts val="2447"/>
              </a:lnSpc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envisager ma poursuite d’études grâce aux échanges entre pairs :</a:t>
            </a:r>
            <a:r>
              <a:rPr lang="en-US" sz="2039">
                <a:solidFill>
                  <a:srgbClr val="000000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2087"/>
              </a:lnSpc>
            </a:pPr>
            <a:r>
              <a:rPr lang="en-US" sz="1739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Discuter et échanger avec d’autres élèves pour mieux envisager mon avenir scolaire</a:t>
            </a:r>
          </a:p>
          <a:p>
            <a:pPr algn="ctr">
              <a:lnSpc>
                <a:spcPts val="2087"/>
              </a:lnSpc>
            </a:pPr>
            <a:r>
              <a:rPr lang="en-US" sz="1739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A renforcer mon parcours culturel : Enrichir mon parcours personnel à travers des activités culturelles</a:t>
            </a:r>
          </a:p>
          <a:p>
            <a:pPr algn="ctr">
              <a:lnSpc>
                <a:spcPts val="2207"/>
              </a:lnSpc>
              <a:spcBef>
                <a:spcPct val="0"/>
              </a:spcBef>
            </a:pPr>
          </a:p>
        </p:txBody>
      </p:sp>
      <p:sp>
        <p:nvSpPr>
          <p:cNvPr name="TextBox 10" id="10"/>
          <p:cNvSpPr txBox="true"/>
          <p:nvPr/>
        </p:nvSpPr>
        <p:spPr>
          <a:xfrm rot="0">
            <a:off x="3882670" y="2009125"/>
            <a:ext cx="3331331" cy="3143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207"/>
              </a:lnSpc>
              <a:spcBef>
                <a:spcPct val="0"/>
              </a:spcBef>
            </a:pPr>
          </a:p>
        </p:txBody>
      </p:sp>
      <p:sp>
        <p:nvSpPr>
          <p:cNvPr name="TextBox 11" id="11"/>
          <p:cNvSpPr txBox="true"/>
          <p:nvPr/>
        </p:nvSpPr>
        <p:spPr>
          <a:xfrm rot="1267606">
            <a:off x="6347280" y="4685269"/>
            <a:ext cx="2897318" cy="27908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47"/>
              </a:lnSpc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découvrir des univers professionnels variés :</a:t>
            </a:r>
            <a:r>
              <a:rPr lang="en-US" sz="2039">
                <a:solidFill>
                  <a:srgbClr val="000000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</a:p>
          <a:p>
            <a:pPr algn="ctr">
              <a:lnSpc>
                <a:spcPts val="2087"/>
              </a:lnSpc>
            </a:pPr>
            <a:r>
              <a:rPr lang="en-US" sz="1739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Explorer différents secteurs professionnels, lycées et universités pour mieux orienter mes choix</a:t>
            </a:r>
          </a:p>
          <a:p>
            <a:pPr algn="ctr">
              <a:lnSpc>
                <a:spcPts val="2207"/>
              </a:lnSpc>
              <a:spcBef>
                <a:spcPct val="0"/>
              </a:spcBef>
            </a:pPr>
          </a:p>
        </p:txBody>
      </p:sp>
      <p:sp>
        <p:nvSpPr>
          <p:cNvPr name="TextBox 12" id="12"/>
          <p:cNvSpPr txBox="true"/>
          <p:nvPr/>
        </p:nvSpPr>
        <p:spPr>
          <a:xfrm rot="0">
            <a:off x="-78524" y="5148272"/>
            <a:ext cx="5690911" cy="111442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82"/>
              </a:lnSpc>
              <a:spcBef>
                <a:spcPct val="0"/>
              </a:spcBef>
            </a:pPr>
            <a:r>
              <a:rPr lang="en-US" sz="2068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rencontrer des parcours inspirants : </a:t>
            </a:r>
          </a:p>
          <a:p>
            <a:pPr algn="ctr">
              <a:lnSpc>
                <a:spcPts val="2117"/>
              </a:lnSpc>
              <a:spcBef>
                <a:spcPct val="0"/>
              </a:spcBef>
            </a:pPr>
            <a:r>
              <a:rPr lang="en-US" sz="1764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Être motivé(e) par des rencontres avec des personnes aux parcours exceptionnels</a:t>
            </a:r>
          </a:p>
          <a:p>
            <a:pPr algn="ctr">
              <a:lnSpc>
                <a:spcPts val="2117"/>
              </a:lnSpc>
              <a:spcBef>
                <a:spcPct val="0"/>
              </a:spcBef>
            </a:pPr>
          </a:p>
        </p:txBody>
      </p:sp>
      <p:sp>
        <p:nvSpPr>
          <p:cNvPr name="TextBox 13" id="13"/>
          <p:cNvSpPr txBox="true"/>
          <p:nvPr/>
        </p:nvSpPr>
        <p:spPr>
          <a:xfrm rot="642321">
            <a:off x="6139185" y="1931392"/>
            <a:ext cx="3331331" cy="24384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47"/>
              </a:lnSpc>
            </a:pPr>
            <a:r>
              <a:rPr lang="en-US" sz="2039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faciliter l’accès aux études supérieures : </a:t>
            </a:r>
          </a:p>
          <a:p>
            <a:pPr algn="ctr">
              <a:lnSpc>
                <a:spcPts val="2087"/>
              </a:lnSpc>
            </a:pPr>
            <a:r>
              <a:rPr lang="en-US" sz="1739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Obtenir des points pour mes candidatures sur Parcoursup après le Bac, augmentant mes chances d’intégration dans l’enseignement supérieur</a:t>
            </a:r>
          </a:p>
          <a:p>
            <a:pPr algn="ctr">
              <a:lnSpc>
                <a:spcPts val="2207"/>
              </a:lnSpc>
              <a:spcBef>
                <a:spcPct val="0"/>
              </a:spcBef>
            </a:pPr>
          </a:p>
        </p:txBody>
      </p:sp>
      <p:sp>
        <p:nvSpPr>
          <p:cNvPr name="TextBox 14" id="14"/>
          <p:cNvSpPr txBox="true"/>
          <p:nvPr/>
        </p:nvSpPr>
        <p:spPr>
          <a:xfrm rot="0">
            <a:off x="0" y="6085124"/>
            <a:ext cx="5690911" cy="106680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122"/>
              </a:lnSpc>
              <a:spcBef>
                <a:spcPct val="0"/>
              </a:spcBef>
            </a:pPr>
            <a:r>
              <a:rPr lang="en-US" sz="1768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  <a:r>
              <a:rPr lang="en-US" sz="1768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A développer des compétences psycho-sociales :</a:t>
            </a:r>
            <a:r>
              <a:rPr lang="en-US" sz="1768">
                <a:solidFill>
                  <a:srgbClr val="000000"/>
                </a:solidFill>
                <a:latin typeface="Shrikhand"/>
                <a:ea typeface="Shrikhand"/>
                <a:cs typeface="Shrikhand"/>
                <a:sym typeface="Shrikhand"/>
              </a:rPr>
              <a:t> </a:t>
            </a:r>
            <a:r>
              <a:rPr lang="en-US" sz="1768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Acquérir des compétences essentielles pour réussir tant dans le personnel que le professionnel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0"/>
            <a:ext cx="9753600" cy="7315200"/>
          </a:xfrm>
          <a:custGeom>
            <a:avLst/>
            <a:gdLst/>
            <a:ahLst/>
            <a:cxnLst/>
            <a:rect r="r" b="b" t="t" l="l"/>
            <a:pathLst>
              <a:path h="7315200" w="9753600">
                <a:moveTo>
                  <a:pt x="0" y="0"/>
                </a:moveTo>
                <a:lnTo>
                  <a:pt x="9753600" y="0"/>
                </a:lnTo>
                <a:lnTo>
                  <a:pt x="9753600" y="7315200"/>
                </a:lnTo>
                <a:lnTo>
                  <a:pt x="0" y="73152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6927" t="-347" r="-16927" b="-347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0" y="0"/>
            <a:ext cx="5043807" cy="2521903"/>
          </a:xfrm>
          <a:custGeom>
            <a:avLst/>
            <a:gdLst/>
            <a:ahLst/>
            <a:cxnLst/>
            <a:rect r="r" b="b" t="t" l="l"/>
            <a:pathLst>
              <a:path h="2521903" w="5043807">
                <a:moveTo>
                  <a:pt x="0" y="0"/>
                </a:moveTo>
                <a:lnTo>
                  <a:pt x="5043807" y="0"/>
                </a:lnTo>
                <a:lnTo>
                  <a:pt x="5043807" y="2521903"/>
                </a:lnTo>
                <a:lnTo>
                  <a:pt x="0" y="2521903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Freeform 4" id="4"/>
          <p:cNvSpPr/>
          <p:nvPr/>
        </p:nvSpPr>
        <p:spPr>
          <a:xfrm flipH="false" flipV="false" rot="0">
            <a:off x="5594420" y="-319121"/>
            <a:ext cx="3978273" cy="2650524"/>
          </a:xfrm>
          <a:custGeom>
            <a:avLst/>
            <a:gdLst/>
            <a:ahLst/>
            <a:cxnLst/>
            <a:rect r="r" b="b" t="t" l="l"/>
            <a:pathLst>
              <a:path h="2650524" w="3978273">
                <a:moveTo>
                  <a:pt x="0" y="0"/>
                </a:moveTo>
                <a:lnTo>
                  <a:pt x="3978273" y="0"/>
                </a:lnTo>
                <a:lnTo>
                  <a:pt x="3978273" y="2650524"/>
                </a:lnTo>
                <a:lnTo>
                  <a:pt x="0" y="2650524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794658" y="3190731"/>
            <a:ext cx="8778035" cy="585036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3178"/>
              </a:lnSpc>
            </a:pPr>
            <a:r>
              <a:rPr lang="en-US" sz="2270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Parcours pour les collégien(ne)s de 4e : Découverte de métiers pour élargir leurs horizons professionnels</a:t>
            </a:r>
          </a:p>
          <a:p>
            <a:pPr algn="l">
              <a:lnSpc>
                <a:spcPts val="3178"/>
              </a:lnSpc>
            </a:pPr>
          </a:p>
          <a:p>
            <a:pPr algn="l">
              <a:lnSpc>
                <a:spcPts val="3178"/>
              </a:lnSpc>
            </a:pPr>
            <a:r>
              <a:rPr lang="en-US" sz="2270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Parcours pour les collégien(ne)s de 3e : Exploration des formations disponibles pour mieux comprendre les choix d’orientation</a:t>
            </a:r>
          </a:p>
          <a:p>
            <a:pPr algn="l">
              <a:lnSpc>
                <a:spcPts val="3178"/>
              </a:lnSpc>
            </a:pPr>
          </a:p>
          <a:p>
            <a:pPr algn="l">
              <a:lnSpc>
                <a:spcPts val="3178"/>
              </a:lnSpc>
            </a:pPr>
            <a:r>
              <a:rPr lang="en-US" sz="2270">
                <a:solidFill>
                  <a:srgbClr val="060585"/>
                </a:solidFill>
                <a:latin typeface="Shrikhand"/>
                <a:ea typeface="Shrikhand"/>
                <a:cs typeface="Shrikhand"/>
                <a:sym typeface="Shrikhand"/>
              </a:rPr>
              <a:t>Parcours pour les lycéen(ne)s de Pierre Mendès France : Découverte des formations supérieures afin de mieux se préparer et envisager leur poursuite d’études</a:t>
            </a:r>
          </a:p>
          <a:p>
            <a:pPr algn="ctr">
              <a:lnSpc>
                <a:spcPts val="4998"/>
              </a:lnSpc>
            </a:pPr>
          </a:p>
          <a:p>
            <a:pPr algn="ctr">
              <a:lnSpc>
                <a:spcPts val="4998"/>
              </a:lnSpc>
            </a:pPr>
          </a:p>
          <a:p>
            <a:pPr algn="ctr">
              <a:lnSpc>
                <a:spcPts val="4998"/>
              </a:lnSpc>
            </a:pPr>
          </a:p>
        </p:txBody>
      </p:sp>
      <p:grpSp>
        <p:nvGrpSpPr>
          <p:cNvPr name="Group 6" id="6"/>
          <p:cNvGrpSpPr/>
          <p:nvPr/>
        </p:nvGrpSpPr>
        <p:grpSpPr>
          <a:xfrm rot="0">
            <a:off x="-126019" y="2994187"/>
            <a:ext cx="857539" cy="857539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B2100E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27"/>
                </a:lnSpc>
              </a:pPr>
            </a:p>
          </p:txBody>
        </p:sp>
      </p:grpSp>
      <p:sp>
        <p:nvSpPr>
          <p:cNvPr name="TextBox 9" id="9"/>
          <p:cNvSpPr txBox="true"/>
          <p:nvPr/>
        </p:nvSpPr>
        <p:spPr>
          <a:xfrm rot="0">
            <a:off x="0" y="2483803"/>
            <a:ext cx="9572693" cy="42090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575"/>
              </a:lnSpc>
            </a:pPr>
            <a:r>
              <a:rPr lang="en-US" sz="2554">
                <a:solidFill>
                  <a:srgbClr val="B2100E"/>
                </a:solidFill>
                <a:latin typeface="Shrikhand"/>
                <a:ea typeface="Shrikhand"/>
                <a:cs typeface="Shrikhand"/>
                <a:sym typeface="Shrikhand"/>
              </a:rPr>
              <a:t>Les parcours proposés par les Cordées de la Réussite :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-126019" y="4143243"/>
            <a:ext cx="857539" cy="85753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B2100E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27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-126019" y="5726141"/>
            <a:ext cx="857539" cy="857539"/>
            <a:chOff x="0" y="0"/>
            <a:chExt cx="812800" cy="812800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812800" y="406400"/>
                  </a:moveTo>
                  <a:lnTo>
                    <a:pt x="406400" y="0"/>
                  </a:lnTo>
                  <a:lnTo>
                    <a:pt x="406400" y="203200"/>
                  </a:lnTo>
                  <a:lnTo>
                    <a:pt x="0" y="203200"/>
                  </a:lnTo>
                  <a:lnTo>
                    <a:pt x="0" y="609600"/>
                  </a:lnTo>
                  <a:lnTo>
                    <a:pt x="406400" y="609600"/>
                  </a:lnTo>
                  <a:lnTo>
                    <a:pt x="406400" y="812800"/>
                  </a:lnTo>
                  <a:lnTo>
                    <a:pt x="812800" y="406400"/>
                  </a:lnTo>
                  <a:close/>
                </a:path>
              </a:pathLst>
            </a:custGeom>
            <a:solidFill>
              <a:srgbClr val="B2100E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165100"/>
              <a:ext cx="711200" cy="444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1727"/>
                </a:lnSpc>
              </a:p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DAGhQVhsYs4</dc:identifier>
  <dcterms:modified xsi:type="dcterms:W3CDTF">2011-08-01T06:04:30Z</dcterms:modified>
  <cp:revision>1</cp:revision>
  <dc:title>LES CORDEES DE LA REUSSITE: Qu’est ce que c’est?</dc:title>
</cp:coreProperties>
</file>